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Caveat"/>
      <p:regular r:id="rId14"/>
      <p:bold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Nunito"/>
      <p:regular r:id="rId20"/>
      <p:bold r:id="rId21"/>
      <p:italic r:id="rId22"/>
      <p:boldItalic r:id="rId23"/>
    </p:embeddedFont>
    <p:embeddedFont>
      <p:font typeface="Merriweather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Merriweather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italic.fntdata"/><Relationship Id="rId25" Type="http://schemas.openxmlformats.org/officeDocument/2006/relationships/font" Target="fonts/Merriweather-bold.fntdata"/><Relationship Id="rId27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Caveat-bold.fntdata"/><Relationship Id="rId14" Type="http://schemas.openxmlformats.org/officeDocument/2006/relationships/font" Target="fonts/Caveat-regular.fnt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af958c5c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af958c5c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5c652c49e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5c652c49e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5c652c49e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5c652c49e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8204693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8204693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5c652c49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5c652c49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046398b5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7046398b5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046398b5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7046398b5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37f579be0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37f579be0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4.png"/><Relationship Id="rId8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0"/>
            <a:ext cx="8632500" cy="1678500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991C67"/>
                </a:solidFill>
                <a:latin typeface="Nunito"/>
                <a:ea typeface="Nunito"/>
                <a:cs typeface="Nunito"/>
                <a:sym typeface="Nunito"/>
              </a:rPr>
              <a:t>CSE461 Project </a:t>
            </a:r>
            <a:r>
              <a:rPr b="1" lang="en" sz="2700">
                <a:solidFill>
                  <a:srgbClr val="991C67"/>
                </a:solidFill>
                <a:latin typeface="Nunito"/>
                <a:ea typeface="Nunito"/>
                <a:cs typeface="Nunito"/>
                <a:sym typeface="Nunito"/>
              </a:rPr>
              <a:t>Presentation</a:t>
            </a:r>
            <a:endParaRPr b="1" sz="2700">
              <a:solidFill>
                <a:srgbClr val="991C67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991C67"/>
                </a:solidFill>
                <a:latin typeface="Nunito"/>
                <a:ea typeface="Nunito"/>
                <a:cs typeface="Nunito"/>
                <a:sym typeface="Nunito"/>
              </a:rPr>
              <a:t>Automatic Seed Sowing Robot</a:t>
            </a:r>
            <a:endParaRPr b="1" sz="2700">
              <a:solidFill>
                <a:srgbClr val="991C67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67650" y="1907350"/>
            <a:ext cx="8520600" cy="29106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Section 09, </a:t>
            </a:r>
            <a:r>
              <a:rPr b="1" lang="en" sz="18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Spring 2024</a:t>
            </a:r>
            <a:endParaRPr b="1" sz="18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80000"/>
                </a:solidFill>
                <a:latin typeface="Merriweather"/>
                <a:ea typeface="Merriweather"/>
                <a:cs typeface="Merriweather"/>
                <a:sym typeface="Merriweather"/>
              </a:rPr>
              <a:t>Group 3</a:t>
            </a:r>
            <a:endParaRPr b="1" sz="1600">
              <a:solidFill>
                <a:srgbClr val="98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CC0000"/>
                </a:solidFill>
                <a:latin typeface="Merriweather"/>
                <a:ea typeface="Merriweather"/>
                <a:cs typeface="Merriweather"/>
                <a:sym typeface="Merriweather"/>
              </a:rPr>
              <a:t>Group </a:t>
            </a:r>
            <a:r>
              <a:rPr b="1" lang="en" sz="1600">
                <a:solidFill>
                  <a:srgbClr val="CC0000"/>
                </a:solidFill>
                <a:latin typeface="Merriweather"/>
                <a:ea typeface="Merriweather"/>
                <a:cs typeface="Merriweather"/>
                <a:sym typeface="Merriweather"/>
              </a:rPr>
              <a:t>Members:</a:t>
            </a:r>
            <a:endParaRPr b="1" sz="1600">
              <a:solidFill>
                <a:srgbClr val="CC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CC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Al-shahriar Redoy 21301348</a:t>
            </a:r>
            <a:endParaRPr b="1" sz="1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en" sz="1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                                                                              Mugdha Saha 21301645</a:t>
            </a:r>
            <a:endParaRPr b="1" sz="1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Md Maruf 21301724</a:t>
            </a:r>
            <a:endParaRPr b="1" sz="1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Aminul Islam 23341055</a:t>
            </a:r>
            <a:endParaRPr b="1" sz="1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MD. </a:t>
            </a:r>
            <a:r>
              <a:rPr b="1" lang="en" sz="1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Shihab Sarar-21301298</a:t>
            </a:r>
            <a:endParaRPr b="1" sz="1800">
              <a:solidFill>
                <a:srgbClr val="0000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109800" y="913425"/>
            <a:ext cx="8924400" cy="411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340725"/>
            <a:ext cx="2851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latin typeface="Nunito"/>
                <a:ea typeface="Nunito"/>
                <a:cs typeface="Nunito"/>
                <a:sym typeface="Nunito"/>
              </a:rPr>
              <a:t>Components:</a:t>
            </a:r>
            <a:endParaRPr b="1" sz="25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11700" y="1057500"/>
            <a:ext cx="54552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Arduino </a:t>
            </a:r>
            <a:endParaRPr b="1" sz="1450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IR Sensor </a:t>
            </a:r>
            <a:endParaRPr b="1" sz="1450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Ultrasonic sensor </a:t>
            </a:r>
            <a:endParaRPr b="1" sz="1450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DC motor </a:t>
            </a:r>
            <a:endParaRPr b="1" sz="1450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Servo motor </a:t>
            </a:r>
            <a:endParaRPr b="1" sz="1450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Breadboard </a:t>
            </a:r>
            <a:endParaRPr b="1" sz="1450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 ● Water Pump </a:t>
            </a:r>
            <a:endParaRPr b="1" sz="1450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Motor Driver module </a:t>
            </a:r>
            <a:endParaRPr b="1" sz="1450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Wire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6925" y="1101613"/>
            <a:ext cx="1383000" cy="138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8113" y="1602425"/>
            <a:ext cx="1483150" cy="129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9450" y="1057500"/>
            <a:ext cx="1383000" cy="138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23825" y="3095400"/>
            <a:ext cx="1383000" cy="138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79492" y="3028050"/>
            <a:ext cx="1223560" cy="129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5400000">
            <a:off x="7100849" y="3368230"/>
            <a:ext cx="2180676" cy="959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109800" y="913425"/>
            <a:ext cx="8924400" cy="411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109800" y="272175"/>
            <a:ext cx="363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220">
                <a:latin typeface="Nunito"/>
                <a:ea typeface="Nunito"/>
                <a:cs typeface="Nunito"/>
                <a:sym typeface="Nunito"/>
              </a:rPr>
              <a:t>Price Breakdown:</a:t>
            </a:r>
            <a:endParaRPr b="1" sz="22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087375"/>
            <a:ext cx="8520600" cy="41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Arduino (850 tk) 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IR sensor (2*45 = 90 tk) 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Ultrasonic sensor (100 tk) 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DC motor (4*80= 320 tk) 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Servo motor (150 tk) 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Breadboard (85 tk) 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6v Dc motor (100 tk) 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Motor Driver module (250 tk) 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● wire (50 tk) ● 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673">
                <a:solidFill>
                  <a:srgbClr val="17252A"/>
                </a:solidFill>
                <a:latin typeface="Merriweather"/>
                <a:ea typeface="Merriweather"/>
                <a:cs typeface="Merriweather"/>
                <a:sym typeface="Merriweather"/>
              </a:rPr>
              <a:t>6v Water Pump ( 80 tk )</a:t>
            </a:r>
            <a:endParaRPr b="1" sz="3673">
              <a:solidFill>
                <a:srgbClr val="17252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133525" y="174575"/>
            <a:ext cx="8698800" cy="843000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60">
                <a:solidFill>
                  <a:srgbClr val="741B47"/>
                </a:solidFill>
                <a:latin typeface="Nunito"/>
                <a:ea typeface="Nunito"/>
                <a:cs typeface="Nunito"/>
                <a:sym typeface="Nunito"/>
              </a:rPr>
              <a:t>Purpose of this Robot</a:t>
            </a:r>
            <a:endParaRPr b="1" sz="2750">
              <a:solidFill>
                <a:srgbClr val="741B47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7494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FF"/>
                </a:solidFill>
                <a:latin typeface="Merriweather"/>
                <a:ea typeface="Merriweather"/>
                <a:cs typeface="Merriweather"/>
                <a:sym typeface="Merriweather"/>
              </a:rPr>
              <a:t>An automatic seed sowing and spraying robot is a multifunctional device designed to streamline agricultural tasks. Its main purposes are: </a:t>
            </a:r>
            <a:endParaRPr b="1" sz="2200">
              <a:solidFill>
                <a:srgbClr val="0000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1. Reduce manual labour</a:t>
            </a:r>
            <a:endParaRPr sz="17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2. Increase efficiency and productivity</a:t>
            </a:r>
            <a:endParaRPr sz="17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3. Improve precision and accuracy</a:t>
            </a:r>
            <a:endParaRPr sz="17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4. Reduce strain and injuries</a:t>
            </a:r>
            <a:endParaRPr sz="17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109800" y="913425"/>
            <a:ext cx="8924400" cy="411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268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20">
                <a:latin typeface="Nunito"/>
                <a:ea typeface="Nunito"/>
                <a:cs typeface="Nunito"/>
                <a:sym typeface="Nunito"/>
              </a:rPr>
              <a:t>Functionality Breakdown</a:t>
            </a:r>
            <a:endParaRPr b="1" sz="23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93100" y="1520425"/>
            <a:ext cx="8439300" cy="24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robot will take in the category of a seed and calculate the distance needed between two seeds based on the growth of the plant :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Obstacle detection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Seed Sowing System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Spraying System</a:t>
            </a:r>
            <a:endParaRPr sz="1300"/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109800" y="913425"/>
            <a:ext cx="8924400" cy="411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5" name="Google Shape;95;p18"/>
          <p:cNvSpPr txBox="1"/>
          <p:nvPr>
            <p:ph type="title"/>
          </p:nvPr>
        </p:nvSpPr>
        <p:spPr>
          <a:xfrm>
            <a:off x="2648850" y="158450"/>
            <a:ext cx="384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Central Control System</a:t>
            </a:r>
            <a:endParaRPr b="1" sz="29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088" y="1050738"/>
            <a:ext cx="6625824" cy="372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109800" y="913425"/>
            <a:ext cx="8924400" cy="411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268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20">
                <a:latin typeface="Nunito"/>
                <a:ea typeface="Nunito"/>
                <a:cs typeface="Nunito"/>
                <a:sym typeface="Nunito"/>
              </a:rPr>
              <a:t>Potential Challenges</a:t>
            </a:r>
            <a:endParaRPr b="1" sz="23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352350" y="1152475"/>
            <a:ext cx="8439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Automatic seed sowing and spraying robots offer a range of potential benefits, but they also come with their own set of challenges:</a:t>
            </a:r>
            <a:endParaRPr b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High Initial Cost 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Technical Complexity 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Reliance on Technology 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Limited Versatility 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Environmental Factors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Security and Privacy</a:t>
            </a:r>
            <a:endParaRPr sz="1300"/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109800" y="913425"/>
            <a:ext cx="8924400" cy="411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000">
                <a:latin typeface="Merriweather"/>
                <a:ea typeface="Merriweather"/>
                <a:cs typeface="Merriweather"/>
                <a:sym typeface="Merriweather"/>
              </a:rPr>
              <a:t>Thank You</a:t>
            </a:r>
            <a:endParaRPr b="1" sz="6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